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63" r:id="rId2"/>
    <p:sldId id="262" r:id="rId3"/>
    <p:sldId id="26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D50E7-92ED-A346-9A29-256845C2D35B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765F72-DEA4-2642-9B24-C3E3C20D2C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365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Put types of individual responses together for extremely effective structure!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A6967E-D711-0847-81BA-3C34805F0C1C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>
                <a:latin typeface="Arial" charset="0"/>
                <a:ea typeface="ＭＳ Ｐゴシック" charset="0"/>
              </a:rPr>
              <a:t>purposeful selection vs. hand raising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ALL students think, write, do…</a:t>
            </a:r>
          </a:p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EIS 2010</a:t>
            </a:r>
          </a:p>
        </p:txBody>
      </p:sp>
      <p:sp>
        <p:nvSpPr>
          <p:cNvPr id="78853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8D43DB7-F0B4-3245-BBC1-B59D1782DC26}" type="slidenum">
              <a:rPr lang="en-US" sz="1200"/>
              <a:pPr eaLnBrk="1" hangingPunct="1"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Why?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Allows time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Gather thoughts, composure</a:t>
            </a:r>
          </a:p>
          <a:p>
            <a:pPr lvl="1"/>
            <a:r>
              <a:rPr lang="en-US">
                <a:latin typeface="Arial" charset="0"/>
                <a:ea typeface="ＭＳ Ｐゴシック" charset="0"/>
              </a:rPr>
              <a:t>Refocus / re-engage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Protects student dignity</a:t>
            </a:r>
          </a:p>
          <a:p>
            <a:pPr>
              <a:buFontTx/>
              <a:buChar char="•"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/>
              <a:t>EIS 2010</a:t>
            </a:r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DA1EC6-4B11-E941-A5E4-77A0CFC8812F}" type="slidenum">
              <a:rPr lang="en-US" sz="1200"/>
              <a:pPr eaLnBrk="1" hangingPunct="1"/>
              <a:t>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2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6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8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95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0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911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15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1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310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6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DECCF-5534-6043-A96A-342A28602C2D}" type="datetimeFigureOut">
              <a:rPr lang="en-US" smtClean="0"/>
              <a:t>11/11/11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2020B-08C3-DF44-90A5-4B88447789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1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Interaction Sequence</a:t>
            </a:r>
            <a:endParaRPr lang="en-US" dirty="0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Prompt / ask ALL students.</a:t>
            </a:r>
          </a:p>
          <a:p>
            <a:r>
              <a:rPr lang="en-US" dirty="0" smtClean="0"/>
              <a:t>Pause (3+ seconds).</a:t>
            </a:r>
          </a:p>
          <a:p>
            <a:r>
              <a:rPr lang="en-US" dirty="0" smtClean="0"/>
              <a:t>Put students on-the-clock.</a:t>
            </a:r>
          </a:p>
          <a:p>
            <a:pPr lvl="1"/>
            <a:r>
              <a:rPr lang="en-US" dirty="0" smtClean="0"/>
              <a:t>e.g., </a:t>
            </a:r>
            <a:r>
              <a:rPr lang="ja-JP" altLang="en-US" dirty="0" smtClean="0"/>
              <a:t>“</a:t>
            </a:r>
            <a:r>
              <a:rPr lang="en-US" dirty="0" smtClean="0"/>
              <a:t>You have 30 seconds to share your answer with your partner.</a:t>
            </a:r>
            <a:r>
              <a:rPr lang="ja-JP" altLang="en-US" dirty="0" smtClean="0"/>
              <a:t>”</a:t>
            </a:r>
            <a:endParaRPr lang="en-US" dirty="0" smtClean="0"/>
          </a:p>
          <a:p>
            <a:r>
              <a:rPr lang="en-US" dirty="0" smtClean="0"/>
              <a:t>Students share their thoughts with a partner.</a:t>
            </a:r>
          </a:p>
          <a:p>
            <a:r>
              <a:rPr lang="en-US" dirty="0" smtClean="0"/>
              <a:t>Select student(s) to respond.</a:t>
            </a:r>
            <a:endParaRPr lang="en-US" dirty="0"/>
          </a:p>
        </p:txBody>
      </p:sp>
      <p:sp>
        <p:nvSpPr>
          <p:cNvPr id="219140" name="AutoShape 4"/>
          <p:cNvSpPr>
            <a:spLocks/>
          </p:cNvSpPr>
          <p:nvPr/>
        </p:nvSpPr>
        <p:spPr bwMode="auto">
          <a:xfrm>
            <a:off x="5029200" y="1987758"/>
            <a:ext cx="3810000" cy="2133600"/>
          </a:xfrm>
          <a:prstGeom prst="borderCallout1">
            <a:avLst>
              <a:gd name="adj1" fmla="val 52800"/>
              <a:gd name="adj2" fmla="val -2834"/>
              <a:gd name="adj3" fmla="val 121311"/>
              <a:gd name="adj4" fmla="val -20603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000000"/>
                </a:solidFill>
                <a:latin typeface="Tahoma" pitchFamily="-110" charset="0"/>
              </a:rPr>
              <a:t>Monitor &amp; Conference</a:t>
            </a:r>
          </a:p>
          <a:p>
            <a:pPr>
              <a:defRPr/>
            </a:pPr>
            <a:endParaRPr lang="en-US" sz="2000" b="1" dirty="0">
              <a:solidFill>
                <a:srgbClr val="000000"/>
              </a:solidFill>
              <a:latin typeface="Tahoma" pitchFamily="-110" charset="0"/>
            </a:endParaRPr>
          </a:p>
          <a:p>
            <a:pPr>
              <a:buFontTx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Tahoma" pitchFamily="-110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ahoma" pitchFamily="-110" charset="0"/>
              </a:rPr>
              <a:t>Check student answers</a:t>
            </a:r>
          </a:p>
          <a:p>
            <a:pPr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Tahoma" pitchFamily="-110" charset="0"/>
              </a:rPr>
              <a:t> Probe</a:t>
            </a:r>
          </a:p>
          <a:p>
            <a:pPr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Tahoma" pitchFamily="-110" charset="0"/>
              </a:rPr>
              <a:t> Provide answers when missing</a:t>
            </a:r>
          </a:p>
          <a:p>
            <a:pPr>
              <a:buFontTx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Tahoma" pitchFamily="-110" charset="0"/>
              </a:rPr>
              <a:t> Take note of good responses</a:t>
            </a:r>
          </a:p>
        </p:txBody>
      </p:sp>
      <p:sp>
        <p:nvSpPr>
          <p:cNvPr id="219142" name="AutoShape 6"/>
          <p:cNvSpPr>
            <a:spLocks/>
          </p:cNvSpPr>
          <p:nvPr/>
        </p:nvSpPr>
        <p:spPr bwMode="auto">
          <a:xfrm>
            <a:off x="5029200" y="4632598"/>
            <a:ext cx="3810000" cy="1676400"/>
          </a:xfrm>
          <a:prstGeom prst="borderCallout1">
            <a:avLst>
              <a:gd name="adj1" fmla="val 50000"/>
              <a:gd name="adj2" fmla="val -1921"/>
              <a:gd name="adj3" fmla="val 50722"/>
              <a:gd name="adj4" fmla="val -275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70000"/>
            </a:pPr>
            <a:endParaRPr lang="en-US" sz="2000" b="1">
              <a:solidFill>
                <a:schemeClr val="tx1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70000"/>
            </a:pPr>
            <a:r>
              <a:rPr lang="en-US" sz="2000" b="1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1.  Intentional Selection</a:t>
            </a:r>
            <a:endParaRPr lang="en-US" sz="2000">
              <a:solidFill>
                <a:schemeClr val="tx1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70000"/>
            </a:pPr>
            <a:r>
              <a:rPr lang="en-US" sz="2000" b="1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2.  Random Selection</a:t>
            </a:r>
            <a:endParaRPr lang="en-US" sz="2000">
              <a:solidFill>
                <a:schemeClr val="tx1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spcBef>
                <a:spcPct val="20000"/>
              </a:spcBef>
              <a:buClr>
                <a:schemeClr val="tx1"/>
              </a:buClr>
              <a:buSzPct val="70000"/>
            </a:pPr>
            <a:r>
              <a:rPr lang="en-US" sz="2000" b="1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rPr>
              <a:t>3.  Volunteer Selection</a:t>
            </a:r>
            <a:endParaRPr lang="en-US" sz="2000">
              <a:solidFill>
                <a:schemeClr val="tx1"/>
              </a:solidFill>
              <a:latin typeface="Century Gothic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9878" name="Group 8"/>
          <p:cNvGrpSpPr>
            <a:grpSpLocks/>
          </p:cNvGrpSpPr>
          <p:nvPr/>
        </p:nvGrpSpPr>
        <p:grpSpPr bwMode="auto">
          <a:xfrm>
            <a:off x="0" y="6172200"/>
            <a:ext cx="4724400" cy="731838"/>
            <a:chOff x="2304" y="3804"/>
            <a:chExt cx="3456" cy="572"/>
          </a:xfrm>
        </p:grpSpPr>
        <p:sp>
          <p:nvSpPr>
            <p:cNvPr id="79879" name="Text Box 9"/>
            <p:cNvSpPr txBox="1">
              <a:spLocks noChangeArrowheads="1"/>
            </p:cNvSpPr>
            <p:nvPr/>
          </p:nvSpPr>
          <p:spPr bwMode="auto">
            <a:xfrm>
              <a:off x="2304" y="4089"/>
              <a:ext cx="3456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800">
                  <a:latin typeface="Tahoma" charset="0"/>
                </a:rPr>
                <a:t>(Sharer, Anastasio, &amp; Perry, 2007, p. 80-85)</a:t>
              </a:r>
            </a:p>
          </p:txBody>
        </p:sp>
        <p:sp>
          <p:nvSpPr>
            <p:cNvPr id="79880" name="WordArt 10"/>
            <p:cNvSpPr>
              <a:spLocks noChangeArrowheads="1" noChangeShapeType="1" noTextEdit="1"/>
            </p:cNvSpPr>
            <p:nvPr/>
          </p:nvSpPr>
          <p:spPr bwMode="auto">
            <a:xfrm>
              <a:off x="2471" y="3804"/>
              <a:ext cx="390" cy="22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107763" dir="8100000" algn="ctr" rotWithShape="0">
                      <a:srgbClr val="868686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</a:rPr>
                <a:t>APL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804364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Turns</a:t>
            </a:r>
            <a:endParaRPr lang="en-US" dirty="0"/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Intentional (or Purposeful) Selection</a:t>
            </a:r>
          </a:p>
          <a:p>
            <a:pPr lvl="1"/>
            <a:r>
              <a:rPr lang="en-US" dirty="0" smtClean="0"/>
              <a:t>students with accurate answer (partners, writing, interview)</a:t>
            </a:r>
          </a:p>
          <a:p>
            <a:pPr lvl="1"/>
            <a:r>
              <a:rPr lang="en-US" dirty="0" smtClean="0"/>
              <a:t>accurate rehearsal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Random Selection (or </a:t>
            </a:r>
            <a:r>
              <a:rPr lang="ja-JP" altLang="en-US" dirty="0" smtClean="0"/>
              <a:t>“</a:t>
            </a:r>
            <a:r>
              <a:rPr lang="en-US" dirty="0" smtClean="0"/>
              <a:t>faux random</a:t>
            </a:r>
            <a:r>
              <a:rPr lang="ja-JP" altLang="en-US" dirty="0" smtClean="0"/>
              <a:t>”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teacher calls on students</a:t>
            </a:r>
          </a:p>
          <a:p>
            <a:pPr lvl="1"/>
            <a:r>
              <a:rPr lang="en-US" dirty="0" smtClean="0"/>
              <a:t>focus (everyone is on-the-hook)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Volunteer Selection</a:t>
            </a:r>
          </a:p>
          <a:p>
            <a:pPr lvl="1"/>
            <a:r>
              <a:rPr lang="en-US" dirty="0" smtClean="0"/>
              <a:t>students volunteer</a:t>
            </a:r>
          </a:p>
          <a:p>
            <a:pPr lvl="1"/>
            <a:r>
              <a:rPr lang="en-US" dirty="0" smtClean="0"/>
              <a:t>opportunity for elaboration, more voices in the room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156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 Option</a:t>
            </a:r>
            <a:endParaRPr lang="en-US" dirty="0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Best as temporary exit </a:t>
            </a:r>
          </a:p>
          <a:p>
            <a:pPr lvl="1"/>
            <a:r>
              <a:rPr lang="ja-JP" altLang="en-US" dirty="0" smtClean="0"/>
              <a:t>“</a:t>
            </a:r>
            <a:r>
              <a:rPr lang="en-US" dirty="0" smtClean="0"/>
              <a:t>Tell me one thing you heard _(the previous responder)_ say.</a:t>
            </a:r>
            <a:r>
              <a:rPr lang="ja-JP" altLang="en-US" dirty="0" smtClean="0"/>
              <a:t>”</a:t>
            </a:r>
            <a:endParaRPr lang="en-US" dirty="0" smtClean="0"/>
          </a:p>
          <a:p>
            <a:pPr lvl="1"/>
            <a:r>
              <a:rPr lang="ja-JP" altLang="en-US" dirty="0" smtClean="0"/>
              <a:t>“</a:t>
            </a:r>
            <a:r>
              <a:rPr lang="en-US" dirty="0" smtClean="0"/>
              <a:t>Tell me the best answer you</a:t>
            </a:r>
            <a:r>
              <a:rPr lang="ja-JP" altLang="en-US" dirty="0" smtClean="0"/>
              <a:t>’</a:t>
            </a:r>
            <a:r>
              <a:rPr lang="en-US" dirty="0" err="1" smtClean="0"/>
              <a:t>ve</a:t>
            </a:r>
            <a:r>
              <a:rPr lang="en-US" dirty="0" smtClean="0"/>
              <a:t> heard so far.</a:t>
            </a:r>
            <a:r>
              <a:rPr lang="ja-JP" altLang="en-US" dirty="0" smtClean="0"/>
              <a:t>”</a:t>
            </a:r>
            <a:endParaRPr lang="en-US" dirty="0" smtClean="0"/>
          </a:p>
          <a:p>
            <a:pPr lvl="1"/>
            <a:r>
              <a:rPr lang="en-US" dirty="0" smtClean="0"/>
              <a:t>Look it up in notes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Requires teaching</a:t>
            </a:r>
          </a:p>
          <a:p>
            <a:pPr lvl="1"/>
            <a:r>
              <a:rPr lang="en-US" dirty="0" smtClean="0"/>
              <a:t>Explain why</a:t>
            </a:r>
          </a:p>
          <a:p>
            <a:pPr lvl="1"/>
            <a:r>
              <a:rPr lang="en-US" dirty="0" smtClean="0"/>
              <a:t>Model what it looks like / sounds like</a:t>
            </a:r>
          </a:p>
          <a:p>
            <a:pPr lvl="1"/>
            <a:r>
              <a:rPr lang="en-US" dirty="0" smtClean="0"/>
              <a:t>Communicate its temporary nature</a:t>
            </a:r>
            <a:endParaRPr lang="en-US" dirty="0"/>
          </a:p>
        </p:txBody>
      </p:sp>
      <p:grpSp>
        <p:nvGrpSpPr>
          <p:cNvPr id="81924" name="Group 4"/>
          <p:cNvGrpSpPr>
            <a:grpSpLocks/>
          </p:cNvGrpSpPr>
          <p:nvPr/>
        </p:nvGrpSpPr>
        <p:grpSpPr bwMode="auto">
          <a:xfrm>
            <a:off x="3657600" y="6096000"/>
            <a:ext cx="5486400" cy="762000"/>
            <a:chOff x="2304" y="3840"/>
            <a:chExt cx="3456" cy="480"/>
          </a:xfrm>
        </p:grpSpPr>
        <p:sp>
          <p:nvSpPr>
            <p:cNvPr id="81925" name="Text Box 5"/>
            <p:cNvSpPr txBox="1">
              <a:spLocks noChangeArrowheads="1"/>
            </p:cNvSpPr>
            <p:nvPr/>
          </p:nvSpPr>
          <p:spPr bwMode="auto">
            <a:xfrm>
              <a:off x="2304" y="4089"/>
              <a:ext cx="34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>
                <a:spcBef>
                  <a:spcPct val="50000"/>
                </a:spcBef>
              </a:pPr>
              <a:r>
                <a:rPr lang="en-US" sz="1800">
                  <a:latin typeface="Tahoma" charset="0"/>
                </a:rPr>
                <a:t>(Sharer, Anastasio, &amp; Perry, 2007, p. 32-34)</a:t>
              </a:r>
            </a:p>
          </p:txBody>
        </p:sp>
        <p:sp>
          <p:nvSpPr>
            <p:cNvPr id="81926" name="WordArt 6"/>
            <p:cNvSpPr>
              <a:spLocks noChangeArrowheads="1" noChangeShapeType="1" noTextEdit="1"/>
            </p:cNvSpPr>
            <p:nvPr/>
          </p:nvSpPr>
          <p:spPr bwMode="auto">
            <a:xfrm>
              <a:off x="5136" y="3840"/>
              <a:ext cx="432" cy="19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107763" dir="8100000" algn="ctr" rotWithShape="0">
                      <a:srgbClr val="868686">
                        <a:alpha val="50000"/>
                      </a:srgbClr>
                    </a:outerShdw>
                  </a:effectLst>
                  <a:latin typeface="Arial Black"/>
                  <a:ea typeface="Arial Black"/>
                  <a:cs typeface="Arial Black"/>
                </a:rPr>
                <a:t>APL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541021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283</Words>
  <Application>Microsoft Macintosh PowerPoint</Application>
  <PresentationFormat>On-screen Show (4:3)</PresentationFormat>
  <Paragraphs>57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Interaction Sequence</vt:lpstr>
      <vt:lpstr>Individual Turns</vt:lpstr>
      <vt:lpstr>Pass Option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Interaction Sequence</dc:title>
  <dc:creator>Jen Madison</dc:creator>
  <cp:lastModifiedBy>Jen Madison</cp:lastModifiedBy>
  <cp:revision>1</cp:revision>
  <dcterms:created xsi:type="dcterms:W3CDTF">2011-11-11T17:02:31Z</dcterms:created>
  <dcterms:modified xsi:type="dcterms:W3CDTF">2011-11-11T17:06:39Z</dcterms:modified>
</cp:coreProperties>
</file>